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69" r:id="rId4"/>
    <p:sldId id="266" r:id="rId5"/>
    <p:sldId id="268" r:id="rId6"/>
    <p:sldId id="259" r:id="rId7"/>
    <p:sldId id="265" r:id="rId8"/>
    <p:sldId id="260" r:id="rId9"/>
    <p:sldId id="261" r:id="rId10"/>
    <p:sldId id="270" r:id="rId11"/>
    <p:sldId id="262" r:id="rId12"/>
    <p:sldId id="263"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ECEC"/>
    <a:srgbClr val="F6F7F7"/>
    <a:srgbClr val="E9EAEB"/>
    <a:srgbClr val="F9FAFA"/>
    <a:srgbClr val="E7E8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4" autoAdjust="0"/>
    <p:restoredTop sz="94434" autoAdjust="0"/>
  </p:normalViewPr>
  <p:slideViewPr>
    <p:cSldViewPr snapToGrid="0">
      <p:cViewPr varScale="1">
        <p:scale>
          <a:sx n="56" d="100"/>
          <a:sy n="56" d="100"/>
        </p:scale>
        <p:origin x="90" y="3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8-09T00:07:43.791" idx="2">
    <p:pos x="10" y="10"/>
    <p:text>People want a peek into the life of a contender, a legend... a champion.</p:text>
    <p:extLst>
      <p:ext uri="{C676402C-5697-4E1C-873F-D02D1690AC5C}">
        <p15:threadingInfo xmlns:p15="http://schemas.microsoft.com/office/powerpoint/2012/main" timeZoneBias="-300"/>
      </p:ext>
    </p:extLst>
  </p:cm>
  <p:cm authorId="1" dt="2021-08-09T00:07:55.638" idx="3">
    <p:pos x="106" y="106"/>
    <p:text>They want to see what he's got on when he's chopping vegetables and making his meals, the mixing of supplements into drinks, the stretches, the warm ups... and then once he's begun to sweat, and it's time to push, push PUSH!</p:text>
    <p:extLst>
      <p:ext uri="{C676402C-5697-4E1C-873F-D02D1690AC5C}">
        <p15:threadingInfo xmlns:p15="http://schemas.microsoft.com/office/powerpoint/2012/main" timeZoneBias="-300"/>
      </p:ext>
    </p:extLst>
  </p:cm>
  <p:cm authorId="1" dt="2021-08-09T00:12:44.517" idx="4">
    <p:pos x="202" y="202"/>
    <p:text>His workout images have to inspire awe. Also, let's not forget leg day.</p:text>
    <p:extLst>
      <p:ext uri="{C676402C-5697-4E1C-873F-D02D1690AC5C}">
        <p15:threadingInfo xmlns:p15="http://schemas.microsoft.com/office/powerpoint/2012/main" timeZoneBias="-300"/>
      </p:ext>
    </p:extLst>
  </p:cm>
  <p:cm authorId="1" dt="2021-08-09T13:15:19.446" idx="5">
    <p:pos x="298" y="298"/>
    <p:text>An exhaustive list will be provided soon enough, detailing the kinds of shots and storyboards for video.</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8-09T13:40:41.736" idx="6">
    <p:pos x="10" y="10"/>
    <p:text>At the ATTENTION stage, we're making the customer aware of the product. We want to catch a user's attention instantly so that we can keep the prospect engaged long enough to whet their interest.
To do this, we're starting off each page with large, bold, striking banners which will draw the user in.</p:text>
    <p:extLst>
      <p:ext uri="{C676402C-5697-4E1C-873F-D02D1690AC5C}">
        <p15:threadingInfo xmlns:p15="http://schemas.microsoft.com/office/powerpoint/2012/main" timeZoneBias="-300"/>
      </p:ext>
    </p:extLst>
  </p:cm>
  <p:cm authorId="1" dt="2021-08-09T13:40:44.514" idx="7">
    <p:pos x="106" y="106"/>
    <p:text>Keep in mind:
- Less Is More: Use words sparingly, let visuals tell the story.</p:text>
    <p:extLst>
      <p:ext uri="{C676402C-5697-4E1C-873F-D02D1690AC5C}">
        <p15:threadingInfo xmlns:p15="http://schemas.microsoft.com/office/powerpoint/2012/main" timeZoneBias="-300"/>
      </p:ext>
    </p:extLst>
  </p:cm>
  <p:cm authorId="1" dt="2021-08-09T13:41:12.160" idx="8">
    <p:pos x="202" y="202"/>
    <p:text>Once their curiosity has been piqued, we make them scroll down and develop a potential buyer's INTEREST in the product or service. 
This is where benefit phrases will come heavily into play, providing leads with the reasons/advantages of having our product in their lives.</p:text>
    <p:extLst>
      <p:ext uri="{C676402C-5697-4E1C-873F-D02D1690AC5C}">
        <p15:threadingInfo xmlns:p15="http://schemas.microsoft.com/office/powerpoint/2012/main" timeZoneBias="-300"/>
      </p:ext>
    </p:extLst>
  </p:cm>
  <p:cm authorId="1" dt="2021-08-09T13:41:31.744" idx="9">
    <p:pos x="298" y="298"/>
    <p:text>Keep in mind:
- Align customer journey with our narrative</p:text>
    <p:extLst>
      <p:ext uri="{C676402C-5697-4E1C-873F-D02D1690AC5C}">
        <p15:threadingInfo xmlns:p15="http://schemas.microsoft.com/office/powerpoint/2012/main" timeZoneBias="-300"/>
      </p:ext>
    </p:extLst>
  </p:cm>
  <p:cm authorId="1" dt="2021-08-09T13:41:42.739" idx="10">
    <p:pos x="394" y="394"/>
    <p:text>Which brings us to eliciting DESIRE in the user. 
Prospects realise that the product/service is a good fit within their lifestyle 
and will help them (fulfill their dream) in some way. To do this, we'll go from GENERAL BENEFITS to SPECIFIC BENEFITS, touching on pain points and fine-tuning our messaging.</p:text>
    <p:extLst>
      <p:ext uri="{C676402C-5697-4E1C-873F-D02D1690AC5C}">
        <p15:threadingInfo xmlns:p15="http://schemas.microsoft.com/office/powerpoint/2012/main" timeZoneBias="-300"/>
      </p:ext>
    </p:extLst>
  </p:cm>
  <p:cm authorId="1" dt="2021-08-09T13:42:05.822" idx="11">
    <p:pos x="490" y="490"/>
    <p:text>Finally, it's time to sign those papers, shake hands &amp; seal the deal.
This will occur when the prospect decides to take the ACTION necessary
to become a customer. If the prospect has scrolled through the first 3 stages (and responded appropriately to any objectives), this will occur
naturally.</p:text>
    <p:extLst>
      <p:ext uri="{C676402C-5697-4E1C-873F-D02D1690AC5C}">
        <p15:threadingInfo xmlns:p15="http://schemas.microsoft.com/office/powerpoint/2012/main" timeZoneBias="-30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9962419-1093-4B03-A3B8-75FD71DFD670}" type="datetimeFigureOut">
              <a:rPr lang="en-US" smtClean="0"/>
              <a:t>8/9/2021</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2340298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962419-1093-4B03-A3B8-75FD71DFD670}" type="datetimeFigureOut">
              <a:rPr lang="en-US" smtClean="0"/>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853240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962419-1093-4B03-A3B8-75FD71DFD670}" type="datetimeFigureOut">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2740280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962419-1093-4B03-A3B8-75FD71DFD670}" type="datetimeFigureOut">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1710475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962419-1093-4B03-A3B8-75FD71DFD670}" type="datetimeFigureOut">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1770131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962419-1093-4B03-A3B8-75FD71DFD670}" type="datetimeFigureOut">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162833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962419-1093-4B03-A3B8-75FD71DFD670}" type="datetimeFigureOut">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1262542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62419-1093-4B03-A3B8-75FD71DFD670}" type="datetimeFigureOut">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13079408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62419-1093-4B03-A3B8-75FD71DFD670}" type="datetimeFigureOut">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3178685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9962419-1093-4B03-A3B8-75FD71DFD670}" type="datetimeFigureOut">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3269706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962419-1093-4B03-A3B8-75FD71DFD670}" type="datetimeFigureOut">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1712226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962419-1093-4B03-A3B8-75FD71DFD670}" type="datetimeFigureOut">
              <a:rPr lang="en-US" smtClean="0"/>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2878294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9962419-1093-4B03-A3B8-75FD71DFD670}" type="datetimeFigureOut">
              <a:rPr lang="en-US" smtClean="0"/>
              <a:t>8/9/2021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3741845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9962419-1093-4B03-A3B8-75FD71DFD670}" type="datetimeFigureOut">
              <a:rPr lang="en-US" smtClean="0"/>
              <a:t>8/9/2021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1565429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962419-1093-4B03-A3B8-75FD71DFD670}" type="datetimeFigureOut">
              <a:rPr lang="en-US" smtClean="0"/>
              <a:t>8/9/2021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212324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962419-1093-4B03-A3B8-75FD71DFD670}" type="datetimeFigureOut">
              <a:rPr lang="en-US" smtClean="0"/>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1081986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962419-1093-4B03-A3B8-75FD71DFD670}" type="datetimeFigureOut">
              <a:rPr lang="en-US" smtClean="0"/>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50A212-DF5A-4796-9884-5502A023D171}" type="slidenum">
              <a:rPr lang="en-US" smtClean="0"/>
              <a:t>‹#›</a:t>
            </a:fld>
            <a:endParaRPr lang="en-US"/>
          </a:p>
        </p:txBody>
      </p:sp>
    </p:spTree>
    <p:extLst>
      <p:ext uri="{BB962C8B-B14F-4D97-AF65-F5344CB8AC3E}">
        <p14:creationId xmlns:p14="http://schemas.microsoft.com/office/powerpoint/2010/main" val="3115636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9962419-1093-4B03-A3B8-75FD71DFD670}" type="datetimeFigureOut">
              <a:rPr lang="en-US" smtClean="0"/>
              <a:t>8/9/2021</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550A212-DF5A-4796-9884-5502A023D171}" type="slidenum">
              <a:rPr lang="en-US" smtClean="0"/>
              <a:t>‹#›</a:t>
            </a:fld>
            <a:endParaRPr lang="en-US"/>
          </a:p>
        </p:txBody>
      </p:sp>
    </p:spTree>
    <p:extLst>
      <p:ext uri="{BB962C8B-B14F-4D97-AF65-F5344CB8AC3E}">
        <p14:creationId xmlns:p14="http://schemas.microsoft.com/office/powerpoint/2010/main" val="227350457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comments" Target="../comments/commen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15377" y="4042897"/>
            <a:ext cx="6779395" cy="1388534"/>
          </a:xfrm>
        </p:spPr>
        <p:txBody>
          <a:bodyPr>
            <a:normAutofit/>
          </a:bodyPr>
          <a:lstStyle/>
          <a:p>
            <a:r>
              <a:rPr lang="en-US" sz="2000" b="1" dirty="0" smtClean="0">
                <a:latin typeface="Helvetica" panose="020B0604020202020204" pitchFamily="2" charset="0"/>
              </a:rPr>
              <a:t>Ron Williams</a:t>
            </a:r>
          </a:p>
          <a:p>
            <a:r>
              <a:rPr lang="en-US" sz="2000" b="1" dirty="0" smtClean="0">
                <a:latin typeface="Helvetica" panose="020B0604020202020204" pitchFamily="2" charset="0"/>
              </a:rPr>
              <a:t>Website Revamp And Digital Umbrella Creation</a:t>
            </a:r>
            <a:endParaRPr lang="en-US" sz="2000" b="1" dirty="0">
              <a:latin typeface="Helvetica" panose="020B0604020202020204" pitchFamily="2"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0293" y="1874032"/>
            <a:ext cx="3780927" cy="237358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6217" y="6005015"/>
            <a:ext cx="1438555" cy="593037"/>
          </a:xfrm>
          <a:prstGeom prst="rect">
            <a:avLst/>
          </a:prstGeom>
        </p:spPr>
      </p:pic>
      <p:sp>
        <p:nvSpPr>
          <p:cNvPr id="6" name="TextBox 5"/>
          <p:cNvSpPr txBox="1"/>
          <p:nvPr/>
        </p:nvSpPr>
        <p:spPr>
          <a:xfrm>
            <a:off x="8322649" y="6116867"/>
            <a:ext cx="1714285" cy="369332"/>
          </a:xfrm>
          <a:prstGeom prst="rect">
            <a:avLst/>
          </a:prstGeom>
          <a:noFill/>
        </p:spPr>
        <p:txBody>
          <a:bodyPr wrap="square" rtlCol="0">
            <a:spAutoFit/>
          </a:bodyPr>
          <a:lstStyle/>
          <a:p>
            <a:r>
              <a:rPr lang="en-US" b="1" dirty="0" smtClean="0"/>
              <a:t>Created By:</a:t>
            </a:r>
            <a:endParaRPr lang="en-US" b="1" dirty="0"/>
          </a:p>
        </p:txBody>
      </p:sp>
    </p:spTree>
    <p:extLst>
      <p:ext uri="{BB962C8B-B14F-4D97-AF65-F5344CB8AC3E}">
        <p14:creationId xmlns:p14="http://schemas.microsoft.com/office/powerpoint/2010/main" val="28900197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3774" y="385517"/>
            <a:ext cx="3552626" cy="152768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4530" y="784649"/>
            <a:ext cx="1846751" cy="3102841"/>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1281" y="2966977"/>
            <a:ext cx="2702344" cy="263928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7225" y="4113502"/>
            <a:ext cx="3624775" cy="3624775"/>
          </a:xfrm>
          <a:prstGeom prst="rect">
            <a:avLst/>
          </a:prstGeom>
        </p:spPr>
      </p:pic>
      <p:sp>
        <p:nvSpPr>
          <p:cNvPr id="11" name="TextBox 10"/>
          <p:cNvSpPr txBox="1"/>
          <p:nvPr/>
        </p:nvSpPr>
        <p:spPr>
          <a:xfrm>
            <a:off x="6752492" y="784649"/>
            <a:ext cx="1814733" cy="584775"/>
          </a:xfrm>
          <a:prstGeom prst="rect">
            <a:avLst/>
          </a:prstGeom>
          <a:noFill/>
        </p:spPr>
        <p:txBody>
          <a:bodyPr wrap="square" rtlCol="0">
            <a:spAutoFit/>
          </a:bodyPr>
          <a:lstStyle/>
          <a:p>
            <a:r>
              <a:rPr lang="en-US" sz="3200" b="1" dirty="0" smtClean="0"/>
              <a:t>???</a:t>
            </a:r>
            <a:endParaRPr lang="en-US" sz="3200" b="1" dirty="0"/>
          </a:p>
        </p:txBody>
      </p:sp>
    </p:spTree>
    <p:extLst>
      <p:ext uri="{BB962C8B-B14F-4D97-AF65-F5344CB8AC3E}">
        <p14:creationId xmlns:p14="http://schemas.microsoft.com/office/powerpoint/2010/main" val="353752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wipe(left)">
                                      <p:cBhvr>
                                        <p:cTn id="19" dur="1250"/>
                                        <p:tgtEl>
                                          <p:spTgt spid="1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44134" y="0"/>
            <a:ext cx="1347866" cy="846161"/>
          </a:xfrm>
          <a:prstGeom prst="rect">
            <a:avLst/>
          </a:prstGeom>
        </p:spPr>
      </p:pic>
      <p:sp>
        <p:nvSpPr>
          <p:cNvPr id="7" name="Title 6"/>
          <p:cNvSpPr>
            <a:spLocks noGrp="1"/>
          </p:cNvSpPr>
          <p:nvPr>
            <p:ph type="ctrTitle"/>
          </p:nvPr>
        </p:nvSpPr>
        <p:spPr>
          <a:xfrm>
            <a:off x="4674298" y="655093"/>
            <a:ext cx="4041769" cy="641444"/>
          </a:xfrm>
        </p:spPr>
        <p:txBody>
          <a:bodyPr>
            <a:normAutofit/>
          </a:bodyPr>
          <a:lstStyle/>
          <a:p>
            <a:pPr algn="l"/>
            <a:r>
              <a:rPr lang="en-US" sz="3600" b="1" dirty="0" smtClean="0"/>
              <a:t>Wireframes</a:t>
            </a:r>
            <a:endParaRPr lang="en-US" sz="36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344" y="1296536"/>
            <a:ext cx="7621576" cy="4299045"/>
          </a:xfrm>
          <a:prstGeom prst="rect">
            <a:avLst/>
          </a:prstGeom>
        </p:spPr>
      </p:pic>
    </p:spTree>
    <p:extLst>
      <p:ext uri="{BB962C8B-B14F-4D97-AF65-F5344CB8AC3E}">
        <p14:creationId xmlns:p14="http://schemas.microsoft.com/office/powerpoint/2010/main" val="147776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44134" y="0"/>
            <a:ext cx="1347866" cy="846161"/>
          </a:xfrm>
          <a:prstGeom prst="rect">
            <a:avLst/>
          </a:prstGeom>
        </p:spPr>
      </p:pic>
      <p:sp>
        <p:nvSpPr>
          <p:cNvPr id="7" name="Title 6"/>
          <p:cNvSpPr>
            <a:spLocks noGrp="1"/>
          </p:cNvSpPr>
          <p:nvPr>
            <p:ph type="ctrTitle"/>
          </p:nvPr>
        </p:nvSpPr>
        <p:spPr>
          <a:xfrm>
            <a:off x="4529024" y="689212"/>
            <a:ext cx="6593901" cy="655092"/>
          </a:xfrm>
        </p:spPr>
        <p:txBody>
          <a:bodyPr>
            <a:normAutofit/>
          </a:bodyPr>
          <a:lstStyle/>
          <a:p>
            <a:pPr algn="l"/>
            <a:r>
              <a:rPr lang="en-US" sz="3200" b="1" dirty="0"/>
              <a:t>Mobile-Optimized Wireframes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5684" y="1508077"/>
            <a:ext cx="7246544" cy="4087504"/>
          </a:xfrm>
          <a:prstGeom prst="rect">
            <a:avLst/>
          </a:prstGeom>
        </p:spPr>
      </p:pic>
    </p:spTree>
    <p:extLst>
      <p:ext uri="{BB962C8B-B14F-4D97-AF65-F5344CB8AC3E}">
        <p14:creationId xmlns:p14="http://schemas.microsoft.com/office/powerpoint/2010/main" val="375480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44134" y="0"/>
            <a:ext cx="1347866" cy="846161"/>
          </a:xfrm>
          <a:prstGeom prst="rect">
            <a:avLst/>
          </a:prstGeom>
        </p:spPr>
      </p:pic>
      <p:sp>
        <p:nvSpPr>
          <p:cNvPr id="7" name="Title 6"/>
          <p:cNvSpPr>
            <a:spLocks noGrp="1"/>
          </p:cNvSpPr>
          <p:nvPr>
            <p:ph type="ctrTitle"/>
          </p:nvPr>
        </p:nvSpPr>
        <p:spPr>
          <a:xfrm>
            <a:off x="4515376" y="846162"/>
            <a:ext cx="4806045" cy="900751"/>
          </a:xfrm>
        </p:spPr>
        <p:txBody>
          <a:bodyPr>
            <a:normAutofit fontScale="90000"/>
          </a:bodyPr>
          <a:lstStyle/>
          <a:p>
            <a:pPr algn="l"/>
            <a:r>
              <a:rPr lang="en-US" b="1" dirty="0" smtClean="0"/>
              <a:t>Future Plans</a:t>
            </a:r>
            <a:endParaRPr lang="en-US" b="1" dirty="0"/>
          </a:p>
        </p:txBody>
      </p:sp>
      <p:sp>
        <p:nvSpPr>
          <p:cNvPr id="8" name="Subtitle 7"/>
          <p:cNvSpPr>
            <a:spLocks noGrp="1"/>
          </p:cNvSpPr>
          <p:nvPr>
            <p:ph type="subTitle" idx="1"/>
          </p:nvPr>
        </p:nvSpPr>
        <p:spPr>
          <a:xfrm>
            <a:off x="4515377" y="2197290"/>
            <a:ext cx="6987645" cy="3029803"/>
          </a:xfrm>
        </p:spPr>
        <p:txBody>
          <a:bodyPr>
            <a:normAutofit/>
          </a:bodyPr>
          <a:lstStyle/>
          <a:p>
            <a:pPr marL="342900" indent="-342900" algn="l">
              <a:buFont typeface="Arial" panose="020B0604020202020204" pitchFamily="34" charset="0"/>
              <a:buChar char="•"/>
            </a:pPr>
            <a:r>
              <a:rPr lang="en-US" dirty="0" smtClean="0"/>
              <a:t>Apparel</a:t>
            </a:r>
            <a:r>
              <a:rPr lang="en-US" dirty="0"/>
              <a:t>: </a:t>
            </a:r>
            <a:endParaRPr lang="en-US" dirty="0" smtClean="0"/>
          </a:p>
          <a:p>
            <a:pPr algn="l"/>
            <a:r>
              <a:rPr lang="en-US" dirty="0"/>
              <a:t>	</a:t>
            </a:r>
            <a:r>
              <a:rPr lang="en-US" dirty="0" smtClean="0"/>
              <a:t>- T-shirts, jerseys, tank-tops, vests, shorts, hats, shoes </a:t>
            </a:r>
            <a:br>
              <a:rPr lang="en-US" dirty="0" smtClean="0"/>
            </a:br>
            <a:r>
              <a:rPr lang="en-US" dirty="0" smtClean="0"/>
              <a:t>	- Face-masks, wristbands</a:t>
            </a:r>
          </a:p>
          <a:p>
            <a:pPr marL="342900" indent="-342900" algn="l">
              <a:buFont typeface="Arial" panose="020B0604020202020204" pitchFamily="34" charset="0"/>
              <a:buChar char="•"/>
            </a:pPr>
            <a:r>
              <a:rPr lang="en-US" dirty="0" smtClean="0"/>
              <a:t>Inventory</a:t>
            </a:r>
            <a:br>
              <a:rPr lang="en-US" dirty="0" smtClean="0"/>
            </a:br>
            <a:r>
              <a:rPr lang="en-US" dirty="0" smtClean="0"/>
              <a:t>	- Belts &amp; bags</a:t>
            </a:r>
            <a:br>
              <a:rPr lang="en-US" dirty="0" smtClean="0"/>
            </a:br>
            <a:r>
              <a:rPr lang="en-US" dirty="0" smtClean="0"/>
              <a:t>	- Shaker bottle</a:t>
            </a:r>
          </a:p>
          <a:p>
            <a:pPr marL="342900" indent="-342900" algn="l">
              <a:buFont typeface="Arial" panose="020B0604020202020204" pitchFamily="34" charset="0"/>
              <a:buChar char="•"/>
            </a:pPr>
            <a:r>
              <a:rPr lang="en-US" dirty="0" smtClean="0"/>
              <a:t>RW Training Mobile App</a:t>
            </a:r>
          </a:p>
          <a:p>
            <a:pPr marL="342900" indent="-342900" algn="l">
              <a:buFont typeface="Arial" panose="020B0604020202020204" pitchFamily="34" charset="0"/>
              <a:buChar char="•"/>
            </a:pPr>
            <a:endParaRPr lang="en-US" dirty="0" smtClean="0"/>
          </a:p>
          <a:p>
            <a:pPr marL="342900"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30538818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44134" y="0"/>
            <a:ext cx="1347866" cy="846161"/>
          </a:xfrm>
          <a:prstGeom prst="rect">
            <a:avLst/>
          </a:prstGeom>
        </p:spPr>
      </p:pic>
      <p:sp>
        <p:nvSpPr>
          <p:cNvPr id="7" name="Title 6"/>
          <p:cNvSpPr>
            <a:spLocks noGrp="1"/>
          </p:cNvSpPr>
          <p:nvPr>
            <p:ph type="ctrTitle"/>
          </p:nvPr>
        </p:nvSpPr>
        <p:spPr>
          <a:xfrm>
            <a:off x="4515377" y="846162"/>
            <a:ext cx="3427620" cy="900751"/>
          </a:xfrm>
        </p:spPr>
        <p:txBody>
          <a:bodyPr>
            <a:normAutofit fontScale="90000"/>
          </a:bodyPr>
          <a:lstStyle/>
          <a:p>
            <a:pPr algn="l"/>
            <a:r>
              <a:rPr lang="en-US" dirty="0" smtClean="0"/>
              <a:t>Contents</a:t>
            </a:r>
            <a:endParaRPr lang="en-US" dirty="0"/>
          </a:p>
        </p:txBody>
      </p:sp>
      <p:sp>
        <p:nvSpPr>
          <p:cNvPr id="8" name="Subtitle 7"/>
          <p:cNvSpPr>
            <a:spLocks noGrp="1"/>
          </p:cNvSpPr>
          <p:nvPr>
            <p:ph type="subTitle" idx="1"/>
          </p:nvPr>
        </p:nvSpPr>
        <p:spPr>
          <a:xfrm>
            <a:off x="4515377" y="2197290"/>
            <a:ext cx="6987645" cy="3411937"/>
          </a:xfrm>
        </p:spPr>
        <p:txBody>
          <a:bodyPr/>
          <a:lstStyle/>
          <a:p>
            <a:pPr marL="342900" indent="-342900" algn="l">
              <a:buFont typeface="Arial" panose="020B0604020202020204" pitchFamily="34" charset="0"/>
              <a:buChar char="•"/>
            </a:pPr>
            <a:r>
              <a:rPr lang="en-US" dirty="0" smtClean="0"/>
              <a:t>Goals &amp; Strategy</a:t>
            </a:r>
          </a:p>
          <a:p>
            <a:pPr marL="342900" indent="-342900" algn="l">
              <a:buFont typeface="Arial" panose="020B0604020202020204" pitchFamily="34" charset="0"/>
              <a:buChar char="•"/>
            </a:pPr>
            <a:r>
              <a:rPr lang="en-US" dirty="0" smtClean="0"/>
              <a:t>New Content</a:t>
            </a:r>
          </a:p>
          <a:p>
            <a:pPr marL="342900" indent="-342900" algn="l">
              <a:buFont typeface="Arial" panose="020B0604020202020204" pitchFamily="34" charset="0"/>
              <a:buChar char="•"/>
            </a:pPr>
            <a:r>
              <a:rPr lang="en-US" dirty="0" smtClean="0"/>
              <a:t>Charting The Customer Journey</a:t>
            </a:r>
            <a:endParaRPr lang="en-US" dirty="0" smtClean="0"/>
          </a:p>
          <a:p>
            <a:pPr marL="342900" indent="-342900" algn="l">
              <a:buFont typeface="Arial" panose="020B0604020202020204" pitchFamily="34" charset="0"/>
              <a:buChar char="•"/>
            </a:pPr>
            <a:r>
              <a:rPr lang="en-US" dirty="0" smtClean="0"/>
              <a:t>Wireframes</a:t>
            </a:r>
          </a:p>
          <a:p>
            <a:pPr marL="342900" indent="-342900" algn="l">
              <a:buFont typeface="Arial" panose="020B0604020202020204" pitchFamily="34" charset="0"/>
              <a:buChar char="•"/>
            </a:pPr>
            <a:r>
              <a:rPr lang="en-US" dirty="0" smtClean="0"/>
              <a:t>Mobile-Optimized Wireframes</a:t>
            </a:r>
          </a:p>
          <a:p>
            <a:pPr marL="342900" indent="-342900" algn="l">
              <a:buFont typeface="Arial" panose="020B0604020202020204" pitchFamily="34" charset="0"/>
              <a:buChar char="•"/>
            </a:pPr>
            <a:r>
              <a:rPr lang="en-US" dirty="0" smtClean="0"/>
              <a:t>Future Plans</a:t>
            </a:r>
            <a:endParaRPr lang="en-US" dirty="0"/>
          </a:p>
        </p:txBody>
      </p:sp>
    </p:spTree>
    <p:extLst>
      <p:ext uri="{BB962C8B-B14F-4D97-AF65-F5344CB8AC3E}">
        <p14:creationId xmlns:p14="http://schemas.microsoft.com/office/powerpoint/2010/main" val="22830009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15377" y="2279177"/>
            <a:ext cx="6987645" cy="2883666"/>
          </a:xfrm>
        </p:spPr>
        <p:txBody>
          <a:bodyPr>
            <a:normAutofit/>
          </a:bodyPr>
          <a:lstStyle/>
          <a:p>
            <a:pPr marL="342900" indent="-342900" algn="l">
              <a:buFont typeface="Arial" panose="020B0604020202020204" pitchFamily="34" charset="0"/>
              <a:buChar char="•"/>
            </a:pPr>
            <a:r>
              <a:rPr lang="en-US" dirty="0" smtClean="0"/>
              <a:t>Keep </a:t>
            </a:r>
            <a:r>
              <a:rPr lang="en-US" dirty="0"/>
              <a:t>visitors from </a:t>
            </a:r>
            <a:r>
              <a:rPr lang="en-US" dirty="0" smtClean="0"/>
              <a:t>quickly bouncing</a:t>
            </a:r>
            <a:r>
              <a:rPr lang="en-US" dirty="0"/>
              <a:t> off </a:t>
            </a:r>
            <a:r>
              <a:rPr lang="en-US" dirty="0" smtClean="0"/>
              <a:t>our </a:t>
            </a:r>
            <a:r>
              <a:rPr lang="en-US" dirty="0" smtClean="0"/>
              <a:t>pages</a:t>
            </a:r>
            <a:endParaRPr lang="en-US" dirty="0"/>
          </a:p>
          <a:p>
            <a:pPr marL="342900" indent="-342900" algn="l">
              <a:buFont typeface="Arial" panose="020B0604020202020204" pitchFamily="34" charset="0"/>
              <a:buChar char="•"/>
            </a:pPr>
            <a:r>
              <a:rPr lang="en-US" dirty="0" smtClean="0"/>
              <a:t>Make library </a:t>
            </a:r>
            <a:r>
              <a:rPr lang="en-US" dirty="0"/>
              <a:t>of </a:t>
            </a:r>
            <a:r>
              <a:rPr lang="en-US" dirty="0" smtClean="0"/>
              <a:t>information </a:t>
            </a:r>
            <a:r>
              <a:rPr lang="en-US" dirty="0"/>
              <a:t>more accessible</a:t>
            </a:r>
          </a:p>
          <a:p>
            <a:pPr marL="342900" indent="-342900" algn="l">
              <a:buFont typeface="Arial" panose="020B0604020202020204" pitchFamily="34" charset="0"/>
              <a:buChar char="•"/>
            </a:pPr>
            <a:r>
              <a:rPr lang="en-US" dirty="0" smtClean="0"/>
              <a:t>More </a:t>
            </a:r>
            <a:r>
              <a:rPr lang="en-US" dirty="0"/>
              <a:t>informative pages</a:t>
            </a:r>
          </a:p>
          <a:p>
            <a:pPr marL="342900" indent="-342900" algn="l">
              <a:buFont typeface="Arial" panose="020B0604020202020204" pitchFamily="34" charset="0"/>
              <a:buChar char="•"/>
            </a:pPr>
            <a:r>
              <a:rPr lang="en-US" dirty="0"/>
              <a:t>T</a:t>
            </a:r>
            <a:r>
              <a:rPr lang="en-US" dirty="0" smtClean="0"/>
              <a:t>o </a:t>
            </a:r>
            <a:r>
              <a:rPr lang="en-US" dirty="0"/>
              <a:t>be more visually aligned with </a:t>
            </a:r>
            <a:r>
              <a:rPr lang="en-US" dirty="0" smtClean="0"/>
              <a:t>our </a:t>
            </a:r>
            <a:r>
              <a:rPr lang="en-US" dirty="0"/>
              <a:t>brand</a:t>
            </a:r>
          </a:p>
          <a:p>
            <a:pPr marL="342900" indent="-342900" algn="l">
              <a:buFont typeface="Arial" panose="020B0604020202020204" pitchFamily="34" charset="0"/>
              <a:buChar char="•"/>
            </a:pPr>
            <a:r>
              <a:rPr lang="en-US" dirty="0" smtClean="0"/>
              <a:t>Improve </a:t>
            </a:r>
            <a:r>
              <a:rPr lang="en-US" dirty="0"/>
              <a:t>navigation to average more pages per visit</a:t>
            </a:r>
          </a:p>
          <a:p>
            <a:pPr marL="342900" indent="-342900" algn="l">
              <a:buFont typeface="Arial" panose="020B0604020202020204" pitchFamily="34" charset="0"/>
              <a:buChar char="•"/>
            </a:pPr>
            <a:r>
              <a:rPr lang="en-US" dirty="0" smtClean="0"/>
              <a:t>Improve </a:t>
            </a:r>
            <a:r>
              <a:rPr lang="en-US" dirty="0"/>
              <a:t>on-site SEO</a:t>
            </a:r>
          </a:p>
          <a:p>
            <a:pPr marL="342900" indent="-342900" algn="l">
              <a:buFont typeface="Arial" panose="020B0604020202020204" pitchFamily="34" charset="0"/>
              <a:buChar char="•"/>
            </a:pPr>
            <a:endParaRPr lang="en-US" dirty="0"/>
          </a:p>
        </p:txBody>
      </p:sp>
      <p:sp>
        <p:nvSpPr>
          <p:cNvPr id="4" name="Title 6"/>
          <p:cNvSpPr txBox="1">
            <a:spLocks/>
          </p:cNvSpPr>
          <p:nvPr/>
        </p:nvSpPr>
        <p:spPr>
          <a:xfrm>
            <a:off x="4515377" y="846162"/>
            <a:ext cx="3427620" cy="900751"/>
          </a:xfrm>
          <a:prstGeom prst="rect">
            <a:avLst/>
          </a:prstGeom>
          <a:effectLst/>
        </p:spPr>
        <p:txBody>
          <a:bodyPr vert="horz" lIns="91440" tIns="45720" rIns="91440" bIns="45720" rtlCol="0" anchor="b">
            <a:normAutofit fontScale="90000" lnSpcReduction="1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b="1" dirty="0" smtClean="0"/>
              <a:t>Goals</a:t>
            </a:r>
            <a:endParaRPr lang="en-US" b="1" dirty="0"/>
          </a:p>
        </p:txBody>
      </p:sp>
    </p:spTree>
    <p:extLst>
      <p:ext uri="{BB962C8B-B14F-4D97-AF65-F5344CB8AC3E}">
        <p14:creationId xmlns:p14="http://schemas.microsoft.com/office/powerpoint/2010/main" val="399019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left)">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336" y="2242189"/>
            <a:ext cx="3790672" cy="182616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4528" y="1971217"/>
            <a:ext cx="3428571" cy="2152381"/>
          </a:xfrm>
          <a:prstGeom prst="rect">
            <a:avLst/>
          </a:prstGeom>
        </p:spPr>
      </p:pic>
      <p:sp>
        <p:nvSpPr>
          <p:cNvPr id="9" name="Right Arrow 8"/>
          <p:cNvSpPr/>
          <p:nvPr/>
        </p:nvSpPr>
        <p:spPr>
          <a:xfrm>
            <a:off x="6248142" y="2800430"/>
            <a:ext cx="1364776" cy="2469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19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44134" y="0"/>
            <a:ext cx="1347866" cy="846161"/>
          </a:xfrm>
          <a:prstGeom prst="rect">
            <a:avLst/>
          </a:prstGeom>
        </p:spPr>
      </p:pic>
      <p:sp>
        <p:nvSpPr>
          <p:cNvPr id="7" name="Title 6"/>
          <p:cNvSpPr>
            <a:spLocks noGrp="1"/>
          </p:cNvSpPr>
          <p:nvPr>
            <p:ph type="ctrTitle"/>
          </p:nvPr>
        </p:nvSpPr>
        <p:spPr>
          <a:xfrm>
            <a:off x="4044763" y="846161"/>
            <a:ext cx="7676623" cy="900751"/>
          </a:xfrm>
        </p:spPr>
        <p:txBody>
          <a:bodyPr>
            <a:normAutofit fontScale="90000"/>
          </a:bodyPr>
          <a:lstStyle/>
          <a:p>
            <a:pPr algn="l"/>
            <a:r>
              <a:rPr lang="en-US" b="1" dirty="0" smtClean="0"/>
              <a:t>Evolutionary Site Rollout</a:t>
            </a:r>
            <a:endParaRPr lang="en-US" b="1" dirty="0"/>
          </a:p>
        </p:txBody>
      </p:sp>
      <p:sp>
        <p:nvSpPr>
          <p:cNvPr id="6" name="Subtitle 7"/>
          <p:cNvSpPr>
            <a:spLocks noGrp="1"/>
          </p:cNvSpPr>
          <p:nvPr>
            <p:ph type="subTitle" idx="1"/>
          </p:nvPr>
        </p:nvSpPr>
        <p:spPr>
          <a:xfrm>
            <a:off x="4733742" y="3507475"/>
            <a:ext cx="6389184" cy="2320120"/>
          </a:xfrm>
        </p:spPr>
        <p:txBody>
          <a:bodyPr/>
          <a:lstStyle/>
          <a:p>
            <a:pPr marL="342900" indent="-342900" algn="l">
              <a:buFont typeface="Arial" panose="020B0604020202020204" pitchFamily="34" charset="0"/>
              <a:buChar char="•"/>
            </a:pPr>
            <a:r>
              <a:rPr lang="en-US" dirty="0" smtClean="0"/>
              <a:t>Less </a:t>
            </a:r>
            <a:r>
              <a:rPr lang="en-US" dirty="0"/>
              <a:t>risky approach involves a process of testing with incremental improvements</a:t>
            </a:r>
            <a:r>
              <a:rPr lang="en-US" dirty="0" smtClean="0"/>
              <a:t>.</a:t>
            </a:r>
            <a:br>
              <a:rPr lang="en-US" dirty="0" smtClean="0"/>
            </a:br>
            <a:endParaRPr lang="en-US" dirty="0"/>
          </a:p>
          <a:p>
            <a:pPr marL="342900" indent="-342900" algn="l">
              <a:buFont typeface="Arial" panose="020B0604020202020204" pitchFamily="34" charset="0"/>
              <a:buChar char="•"/>
            </a:pPr>
            <a:r>
              <a:rPr lang="en-US" dirty="0" smtClean="0"/>
              <a:t>Creates </a:t>
            </a:r>
            <a:r>
              <a:rPr lang="en-US" dirty="0"/>
              <a:t>a system of continuous </a:t>
            </a:r>
            <a:r>
              <a:rPr lang="en-US" dirty="0" smtClean="0"/>
              <a:t>improvement</a:t>
            </a:r>
            <a:br>
              <a:rPr lang="en-US" dirty="0" smtClean="0"/>
            </a:br>
            <a:endParaRPr lang="en-US" dirty="0"/>
          </a:p>
          <a:p>
            <a:pPr marL="342900" indent="-342900" algn="l">
              <a:buFont typeface="Arial" panose="020B0604020202020204" pitchFamily="34" charset="0"/>
              <a:buChar char="•"/>
            </a:pPr>
            <a:r>
              <a:rPr lang="en-US" dirty="0"/>
              <a:t>Produces a better visitor experience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883" y="1711525"/>
            <a:ext cx="1123810" cy="1380952"/>
          </a:xfrm>
          <a:prstGeom prst="rect">
            <a:avLst/>
          </a:prstGeom>
        </p:spPr>
      </p:pic>
      <p:sp>
        <p:nvSpPr>
          <p:cNvPr id="3" name="Right Arrow 2"/>
          <p:cNvSpPr/>
          <p:nvPr/>
        </p:nvSpPr>
        <p:spPr>
          <a:xfrm>
            <a:off x="4053387" y="2429297"/>
            <a:ext cx="668740" cy="191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864" y="1725173"/>
            <a:ext cx="1009524" cy="1380952"/>
          </a:xfrm>
          <a:prstGeom prst="rect">
            <a:avLst/>
          </a:prstGeom>
        </p:spPr>
      </p:pic>
      <p:sp>
        <p:nvSpPr>
          <p:cNvPr id="8" name="Right Arrow 7"/>
          <p:cNvSpPr/>
          <p:nvPr/>
        </p:nvSpPr>
        <p:spPr>
          <a:xfrm>
            <a:off x="5625155" y="2458867"/>
            <a:ext cx="668740" cy="191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095" y="1834356"/>
            <a:ext cx="1133333" cy="1380952"/>
          </a:xfrm>
          <a:prstGeom prst="rect">
            <a:avLst/>
          </a:prstGeom>
        </p:spPr>
      </p:pic>
      <p:sp>
        <p:nvSpPr>
          <p:cNvPr id="10" name="Right Arrow 9"/>
          <p:cNvSpPr/>
          <p:nvPr/>
        </p:nvSpPr>
        <p:spPr>
          <a:xfrm>
            <a:off x="7385722" y="2458867"/>
            <a:ext cx="668740" cy="191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8116" y="1834356"/>
            <a:ext cx="1304762" cy="1380952"/>
          </a:xfrm>
          <a:prstGeom prst="rect">
            <a:avLst/>
          </a:prstGeom>
        </p:spPr>
      </p:pic>
      <p:sp>
        <p:nvSpPr>
          <p:cNvPr id="12" name="Right Arrow 11"/>
          <p:cNvSpPr/>
          <p:nvPr/>
        </p:nvSpPr>
        <p:spPr>
          <a:xfrm>
            <a:off x="9353274" y="2461139"/>
            <a:ext cx="668740" cy="191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70977" y="1863926"/>
            <a:ext cx="1914286" cy="1380952"/>
          </a:xfrm>
          <a:prstGeom prst="rect">
            <a:avLst/>
          </a:prstGeom>
        </p:spPr>
      </p:pic>
      <p:sp>
        <p:nvSpPr>
          <p:cNvPr id="14" name="Rectangle 13"/>
          <p:cNvSpPr/>
          <p:nvPr/>
        </p:nvSpPr>
        <p:spPr>
          <a:xfrm>
            <a:off x="6752492" y="2771335"/>
            <a:ext cx="196948" cy="196948"/>
          </a:xfrm>
          <a:prstGeom prst="rect">
            <a:avLst/>
          </a:prstGeom>
          <a:solidFill>
            <a:srgbClr val="F9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556776" y="2684583"/>
            <a:ext cx="196948" cy="196948"/>
          </a:xfrm>
          <a:prstGeom prst="rect">
            <a:avLst/>
          </a:prstGeom>
          <a:solidFill>
            <a:srgbClr val="E9E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411329" y="2923735"/>
            <a:ext cx="196948" cy="196948"/>
          </a:xfrm>
          <a:prstGeom prst="rect">
            <a:avLst/>
          </a:prstGeom>
          <a:solidFill>
            <a:srgbClr val="F9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621151" y="2783057"/>
            <a:ext cx="196948" cy="196948"/>
          </a:xfrm>
          <a:prstGeom prst="rect">
            <a:avLst/>
          </a:prstGeom>
          <a:solidFill>
            <a:srgbClr val="F6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773506" y="2811194"/>
            <a:ext cx="196948" cy="196948"/>
          </a:xfrm>
          <a:prstGeom prst="rect">
            <a:avLst/>
          </a:prstGeom>
          <a:solidFill>
            <a:srgbClr val="EB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623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1000" fill="hold"/>
                                        <p:tgtEl>
                                          <p:spTgt spid="2"/>
                                        </p:tgtEl>
                                        <p:attrNameLst>
                                          <p:attrName>ppt_x</p:attrName>
                                        </p:attrNameLst>
                                      </p:cBhvr>
                                      <p:tavLst>
                                        <p:tav tm="0">
                                          <p:val>
                                            <p:strVal val="0-#ppt_w/2"/>
                                          </p:val>
                                        </p:tav>
                                        <p:tav tm="100000">
                                          <p:val>
                                            <p:strVal val="#ppt_x"/>
                                          </p:val>
                                        </p:tav>
                                      </p:tavLst>
                                    </p:anim>
                                    <p:anim calcmode="lin" valueType="num">
                                      <p:cBhvr additive="base">
                                        <p:cTn id="13"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left)">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6">
                                            <p:txEl>
                                              <p:pRg st="0" end="0"/>
                                            </p:txEl>
                                          </p:spTgt>
                                        </p:tgtEl>
                                        <p:attrNameLst>
                                          <p:attrName>style.visibility</p:attrName>
                                        </p:attrNameLst>
                                      </p:cBhvr>
                                      <p:to>
                                        <p:strVal val="visible"/>
                                      </p:to>
                                    </p:set>
                                    <p:animEffect transition="in" filter="fade">
                                      <p:cBhvr>
                                        <p:cTn id="58" dur="500"/>
                                        <p:tgtEl>
                                          <p:spTgt spid="6">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6">
                                            <p:txEl>
                                              <p:pRg st="1" end="1"/>
                                            </p:txEl>
                                          </p:spTgt>
                                        </p:tgtEl>
                                        <p:attrNameLst>
                                          <p:attrName>style.visibility</p:attrName>
                                        </p:attrNameLst>
                                      </p:cBhvr>
                                      <p:to>
                                        <p:strVal val="visible"/>
                                      </p:to>
                                    </p:set>
                                    <p:animEffect transition="in" filter="fade">
                                      <p:cBhvr>
                                        <p:cTn id="63" dur="500"/>
                                        <p:tgtEl>
                                          <p:spTgt spid="6">
                                            <p:txEl>
                                              <p:pRg st="1" end="1"/>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
                                            <p:txEl>
                                              <p:pRg st="2" end="2"/>
                                            </p:txEl>
                                          </p:spTgt>
                                        </p:tgtEl>
                                        <p:attrNameLst>
                                          <p:attrName>style.visibility</p:attrName>
                                        </p:attrNameLst>
                                      </p:cBhvr>
                                      <p:to>
                                        <p:strVal val="visible"/>
                                      </p:to>
                                    </p:set>
                                    <p:animEffect transition="in" filter="fade">
                                      <p:cBhvr>
                                        <p:cTn id="68"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P spid="8" grpId="0" animBg="1"/>
      <p:bldP spid="10"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44134" y="0"/>
            <a:ext cx="1347866" cy="846161"/>
          </a:xfrm>
          <a:prstGeom prst="rect">
            <a:avLst/>
          </a:prstGeom>
        </p:spPr>
      </p:pic>
      <p:sp>
        <p:nvSpPr>
          <p:cNvPr id="7" name="Title 6"/>
          <p:cNvSpPr>
            <a:spLocks noGrp="1"/>
          </p:cNvSpPr>
          <p:nvPr>
            <p:ph type="ctrTitle"/>
          </p:nvPr>
        </p:nvSpPr>
        <p:spPr>
          <a:xfrm>
            <a:off x="4515377" y="846162"/>
            <a:ext cx="3427620" cy="900751"/>
          </a:xfrm>
        </p:spPr>
        <p:txBody>
          <a:bodyPr>
            <a:normAutofit fontScale="90000"/>
          </a:bodyPr>
          <a:lstStyle/>
          <a:p>
            <a:pPr algn="l"/>
            <a:r>
              <a:rPr lang="en-US" b="1" dirty="0" smtClean="0"/>
              <a:t>Strategy</a:t>
            </a:r>
            <a:endParaRPr lang="en-US" b="1" dirty="0"/>
          </a:p>
        </p:txBody>
      </p:sp>
      <p:sp>
        <p:nvSpPr>
          <p:cNvPr id="6" name="Subtitle 7"/>
          <p:cNvSpPr>
            <a:spLocks noGrp="1"/>
          </p:cNvSpPr>
          <p:nvPr>
            <p:ph type="subTitle" idx="1"/>
          </p:nvPr>
        </p:nvSpPr>
        <p:spPr>
          <a:xfrm>
            <a:off x="4515377" y="2612535"/>
            <a:ext cx="6987645" cy="3399886"/>
          </a:xfrm>
        </p:spPr>
        <p:txBody>
          <a:bodyPr>
            <a:normAutofit/>
          </a:bodyPr>
          <a:lstStyle/>
          <a:p>
            <a:pPr marL="342900" indent="-342900" algn="l">
              <a:buFont typeface="Arial" panose="020B0604020202020204" pitchFamily="34" charset="0"/>
              <a:buChar char="•"/>
            </a:pPr>
            <a:r>
              <a:rPr lang="en-US" sz="2400" dirty="0" smtClean="0"/>
              <a:t>Rephrased </a:t>
            </a:r>
            <a:r>
              <a:rPr lang="en-US" sz="2400" dirty="0" smtClean="0"/>
              <a:t>messaging</a:t>
            </a:r>
            <a:br>
              <a:rPr lang="en-US" sz="2400" dirty="0" smtClean="0"/>
            </a:br>
            <a:endParaRPr lang="en-US" sz="2400" dirty="0" smtClean="0"/>
          </a:p>
          <a:p>
            <a:pPr marL="342900" indent="-342900" algn="l">
              <a:buFont typeface="Arial" panose="020B0604020202020204" pitchFamily="34" charset="0"/>
              <a:buChar char="•"/>
            </a:pPr>
            <a:r>
              <a:rPr lang="en-US" sz="2400" dirty="0" smtClean="0"/>
              <a:t>Clearly outlined goals and </a:t>
            </a:r>
            <a:r>
              <a:rPr lang="en-US" sz="2400" dirty="0" smtClean="0"/>
              <a:t>tasks</a:t>
            </a:r>
            <a:br>
              <a:rPr lang="en-US" sz="2400" dirty="0" smtClean="0"/>
            </a:br>
            <a:endParaRPr lang="en-US" sz="2400" dirty="0" smtClean="0"/>
          </a:p>
          <a:p>
            <a:pPr marL="342900" indent="-342900" algn="l">
              <a:buFont typeface="Arial" panose="020B0604020202020204" pitchFamily="34" charset="0"/>
              <a:buChar char="•"/>
            </a:pPr>
            <a:r>
              <a:rPr lang="en-US" sz="2400" dirty="0" smtClean="0"/>
              <a:t>Contiguous </a:t>
            </a:r>
            <a:r>
              <a:rPr lang="en-US" sz="2400" dirty="0" smtClean="0"/>
              <a:t>feedback </a:t>
            </a:r>
            <a:r>
              <a:rPr lang="en-US" sz="2400" dirty="0" smtClean="0"/>
              <a:t>loop</a:t>
            </a:r>
            <a:br>
              <a:rPr lang="en-US" sz="2400" dirty="0" smtClean="0"/>
            </a:br>
            <a:endParaRPr lang="en-US" sz="2400" dirty="0" smtClean="0"/>
          </a:p>
          <a:p>
            <a:pPr marL="342900" indent="-342900" algn="l">
              <a:buFont typeface="Arial" panose="020B0604020202020204" pitchFamily="34" charset="0"/>
              <a:buChar char="•"/>
            </a:pPr>
            <a:r>
              <a:rPr lang="en-US" sz="2400" dirty="0" smtClean="0"/>
              <a:t>Focus on customer </a:t>
            </a:r>
            <a:r>
              <a:rPr lang="en-US" sz="2400" dirty="0" smtClean="0"/>
              <a:t>journey</a:t>
            </a:r>
            <a:endParaRPr lang="en-US" sz="2400"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7854" y="1379360"/>
            <a:ext cx="1112874" cy="1112874"/>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1259" y="2642630"/>
            <a:ext cx="1253508" cy="1232002"/>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17853" y="3999262"/>
            <a:ext cx="1080320" cy="1028876"/>
          </a:xfrm>
          <a:prstGeom prst="rect">
            <a:avLst/>
          </a:prstGeom>
          <a:effectLst>
            <a:glow rad="101600">
              <a:schemeClr val="accent1">
                <a:satMod val="175000"/>
                <a:alpha val="40000"/>
              </a:schemeClr>
            </a:glow>
            <a:innerShdw blurRad="114300">
              <a:prstClr val="black"/>
            </a:innerShdw>
          </a:effec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50312" y="5046013"/>
            <a:ext cx="1815403" cy="1683971"/>
          </a:xfrm>
          <a:prstGeom prst="rect">
            <a:avLst/>
          </a:prstGeom>
        </p:spPr>
      </p:pic>
    </p:spTree>
    <p:extLst>
      <p:ext uri="{BB962C8B-B14F-4D97-AF65-F5344CB8AC3E}">
        <p14:creationId xmlns:p14="http://schemas.microsoft.com/office/powerpoint/2010/main" val="388347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wipe(left)">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randombar(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wipe(left)">
                                      <p:cBhvr>
                                        <p:cTn id="32" dur="500"/>
                                        <p:tgtEl>
                                          <p:spTgt spid="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1000" fill="hold"/>
                                        <p:tgtEl>
                                          <p:spTgt spid="5"/>
                                        </p:tgtEl>
                                        <p:attrNameLst>
                                          <p:attrName>ppt_w</p:attrName>
                                        </p:attrNameLst>
                                      </p:cBhvr>
                                      <p:tavLst>
                                        <p:tav tm="0">
                                          <p:val>
                                            <p:fltVal val="0"/>
                                          </p:val>
                                        </p:tav>
                                        <p:tav tm="100000">
                                          <p:val>
                                            <p:strVal val="#ppt_w"/>
                                          </p:val>
                                        </p:tav>
                                      </p:tavLst>
                                    </p:anim>
                                    <p:anim calcmode="lin" valueType="num">
                                      <p:cBhvr>
                                        <p:cTn id="38" dur="1000" fill="hold"/>
                                        <p:tgtEl>
                                          <p:spTgt spid="5"/>
                                        </p:tgtEl>
                                        <p:attrNameLst>
                                          <p:attrName>ppt_h</p:attrName>
                                        </p:attrNameLst>
                                      </p:cBhvr>
                                      <p:tavLst>
                                        <p:tav tm="0">
                                          <p:val>
                                            <p:fltVal val="0"/>
                                          </p:val>
                                        </p:tav>
                                        <p:tav tm="100000">
                                          <p:val>
                                            <p:strVal val="#ppt_h"/>
                                          </p:val>
                                        </p:tav>
                                      </p:tavLst>
                                    </p:anim>
                                    <p:anim calcmode="lin" valueType="num">
                                      <p:cBhvr>
                                        <p:cTn id="39" dur="1000" fill="hold"/>
                                        <p:tgtEl>
                                          <p:spTgt spid="5"/>
                                        </p:tgtEl>
                                        <p:attrNameLst>
                                          <p:attrName>style.rotation</p:attrName>
                                        </p:attrNameLst>
                                      </p:cBhvr>
                                      <p:tavLst>
                                        <p:tav tm="0">
                                          <p:val>
                                            <p:fltVal val="90"/>
                                          </p:val>
                                        </p:tav>
                                        <p:tav tm="100000">
                                          <p:val>
                                            <p:fltVal val="0"/>
                                          </p:val>
                                        </p:tav>
                                      </p:tavLst>
                                    </p:anim>
                                    <p:animEffect transition="in" filter="fade">
                                      <p:cBhvr>
                                        <p:cTn id="40" dur="10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6">
                                            <p:txEl>
                                              <p:pRg st="3" end="3"/>
                                            </p:txEl>
                                          </p:spTgt>
                                        </p:tgtEl>
                                        <p:attrNameLst>
                                          <p:attrName>style.visibility</p:attrName>
                                        </p:attrNameLst>
                                      </p:cBhvr>
                                      <p:to>
                                        <p:strVal val="visible"/>
                                      </p:to>
                                    </p:set>
                                    <p:animEffect transition="in" filter="wipe(left)">
                                      <p:cBhvr>
                                        <p:cTn id="45" dur="500"/>
                                        <p:tgtEl>
                                          <p:spTgt spid="6">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left)">
                                      <p:cBhvr>
                                        <p:cTn id="5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1308" y="264001"/>
            <a:ext cx="6728681" cy="6236022"/>
          </a:xfrm>
          <a:prstGeom prst="rect">
            <a:avLst/>
          </a:prstGeom>
        </p:spPr>
      </p:pic>
    </p:spTree>
    <p:extLst>
      <p:ext uri="{BB962C8B-B14F-4D97-AF65-F5344CB8AC3E}">
        <p14:creationId xmlns:p14="http://schemas.microsoft.com/office/powerpoint/2010/main" val="73811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44134" y="0"/>
            <a:ext cx="1347866" cy="846161"/>
          </a:xfrm>
          <a:prstGeom prst="rect">
            <a:avLst/>
          </a:prstGeom>
        </p:spPr>
      </p:pic>
      <p:sp>
        <p:nvSpPr>
          <p:cNvPr id="7" name="Title 6"/>
          <p:cNvSpPr>
            <a:spLocks noGrp="1"/>
          </p:cNvSpPr>
          <p:nvPr>
            <p:ph type="ctrTitle"/>
          </p:nvPr>
        </p:nvSpPr>
        <p:spPr>
          <a:xfrm>
            <a:off x="4515376" y="846162"/>
            <a:ext cx="4082713" cy="900751"/>
          </a:xfrm>
        </p:spPr>
        <p:txBody>
          <a:bodyPr>
            <a:normAutofit fontScale="90000"/>
          </a:bodyPr>
          <a:lstStyle/>
          <a:p>
            <a:pPr algn="l"/>
            <a:r>
              <a:rPr lang="en-US" b="1" dirty="0" smtClean="0"/>
              <a:t>New Content</a:t>
            </a:r>
            <a:endParaRPr lang="en-US" b="1" dirty="0"/>
          </a:p>
        </p:txBody>
      </p:sp>
      <p:sp>
        <p:nvSpPr>
          <p:cNvPr id="8" name="Subtitle 7"/>
          <p:cNvSpPr>
            <a:spLocks noGrp="1"/>
          </p:cNvSpPr>
          <p:nvPr>
            <p:ph type="subTitle" idx="1"/>
          </p:nvPr>
        </p:nvSpPr>
        <p:spPr>
          <a:xfrm>
            <a:off x="4515377" y="1883392"/>
            <a:ext cx="6987645" cy="4612942"/>
          </a:xfrm>
        </p:spPr>
        <p:txBody>
          <a:bodyPr>
            <a:normAutofit/>
          </a:bodyPr>
          <a:lstStyle/>
          <a:p>
            <a:pPr marL="342900" indent="-342900" algn="l">
              <a:buFont typeface="Arial" panose="020B0604020202020204" pitchFamily="34" charset="0"/>
              <a:buChar char="•"/>
            </a:pPr>
            <a:r>
              <a:rPr lang="en-US" dirty="0" smtClean="0"/>
              <a:t>Photographs of Ron Williams</a:t>
            </a:r>
            <a:br>
              <a:rPr lang="en-US" dirty="0" smtClean="0"/>
            </a:br>
            <a:r>
              <a:rPr lang="en-US" dirty="0" smtClean="0"/>
              <a:t/>
            </a:r>
            <a:br>
              <a:rPr lang="en-US" dirty="0" smtClean="0"/>
            </a:br>
            <a:r>
              <a:rPr lang="en-US" dirty="0" smtClean="0"/>
              <a:t>	- Working up a sweat with cardio</a:t>
            </a:r>
            <a:br>
              <a:rPr lang="en-US" dirty="0" smtClean="0"/>
            </a:br>
            <a:r>
              <a:rPr lang="en-US" dirty="0" smtClean="0"/>
              <a:t>	- Pumping iron, </a:t>
            </a:r>
            <a:r>
              <a:rPr lang="en-US" dirty="0" err="1" smtClean="0"/>
              <a:t>flexin</a:t>
            </a:r>
            <a:r>
              <a:rPr lang="en-US" dirty="0" smtClean="0"/>
              <a:t>’</a:t>
            </a:r>
            <a:br>
              <a:rPr lang="en-US" dirty="0" smtClean="0"/>
            </a:br>
            <a:r>
              <a:rPr lang="en-US" dirty="0" smtClean="0"/>
              <a:t>	- Meal prep and mixing workout supplement drinks</a:t>
            </a:r>
          </a:p>
          <a:p>
            <a:pPr marL="342900" indent="-342900" algn="l">
              <a:buFont typeface="Arial" panose="020B0604020202020204" pitchFamily="34" charset="0"/>
              <a:buChar char="•"/>
            </a:pPr>
            <a:r>
              <a:rPr lang="en-US" dirty="0" smtClean="0"/>
              <a:t>Fast-paced quick-cut videos of RW work outs</a:t>
            </a:r>
          </a:p>
          <a:p>
            <a:pPr marL="342900" indent="-342900" algn="l">
              <a:buFont typeface="Arial" panose="020B0604020202020204" pitchFamily="34" charset="0"/>
              <a:buChar char="•"/>
            </a:pPr>
            <a:r>
              <a:rPr lang="en-US" dirty="0" smtClean="0"/>
              <a:t>Archival video footage of RW flexing at competitions</a:t>
            </a:r>
          </a:p>
          <a:p>
            <a:pPr marL="342900" indent="-342900" algn="l">
              <a:buFont typeface="Arial" panose="020B0604020202020204" pitchFamily="34" charset="0"/>
              <a:buChar char="•"/>
            </a:pPr>
            <a:r>
              <a:rPr lang="en-US" dirty="0" smtClean="0"/>
              <a:t>High-energy graphics for backgrounds that inspires and motivates people</a:t>
            </a:r>
          </a:p>
          <a:p>
            <a:pPr marL="342900" indent="-342900" algn="l">
              <a:buFont typeface="Arial" panose="020B0604020202020204" pitchFamily="34" charset="0"/>
              <a:buChar char="•"/>
            </a:pPr>
            <a:r>
              <a:rPr lang="en-US" dirty="0" smtClean="0"/>
              <a:t>Training content</a:t>
            </a:r>
          </a:p>
        </p:txBody>
      </p:sp>
    </p:spTree>
    <p:extLst>
      <p:ext uri="{BB962C8B-B14F-4D97-AF65-F5344CB8AC3E}">
        <p14:creationId xmlns:p14="http://schemas.microsoft.com/office/powerpoint/2010/main" val="403330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wipe(left)">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wipe(left)">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wipe(left)">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wipe(left)">
                                      <p:cBhvr>
                                        <p:cTn id="32"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44134" y="0"/>
            <a:ext cx="1347866" cy="846161"/>
          </a:xfrm>
          <a:prstGeom prst="rect">
            <a:avLst/>
          </a:prstGeom>
        </p:spPr>
      </p:pic>
      <p:sp>
        <p:nvSpPr>
          <p:cNvPr id="7" name="Title 6"/>
          <p:cNvSpPr>
            <a:spLocks noGrp="1"/>
          </p:cNvSpPr>
          <p:nvPr>
            <p:ph type="ctrTitle"/>
          </p:nvPr>
        </p:nvSpPr>
        <p:spPr>
          <a:xfrm>
            <a:off x="4515375" y="846163"/>
            <a:ext cx="7498433" cy="898232"/>
          </a:xfrm>
        </p:spPr>
        <p:txBody>
          <a:bodyPr>
            <a:noAutofit/>
          </a:bodyPr>
          <a:lstStyle/>
          <a:p>
            <a:pPr algn="l"/>
            <a:r>
              <a:rPr lang="en-US" sz="4000" b="1" dirty="0" smtClean="0"/>
              <a:t>Charting The Customer Journey</a:t>
            </a:r>
            <a:endParaRPr lang="en-US" sz="4000" b="1" dirty="0"/>
          </a:p>
        </p:txBody>
      </p:sp>
      <p:sp>
        <p:nvSpPr>
          <p:cNvPr id="8" name="Subtitle 7"/>
          <p:cNvSpPr>
            <a:spLocks noGrp="1"/>
          </p:cNvSpPr>
          <p:nvPr>
            <p:ph type="subTitle" idx="1"/>
          </p:nvPr>
        </p:nvSpPr>
        <p:spPr>
          <a:xfrm>
            <a:off x="4515377" y="2197290"/>
            <a:ext cx="6987645" cy="3411937"/>
          </a:xfrm>
        </p:spPr>
        <p:txBody>
          <a:bodyPr/>
          <a:lstStyle/>
          <a:p>
            <a:pPr algn="l"/>
            <a:r>
              <a:rPr lang="en-US" dirty="0"/>
              <a:t>AIDA principles as a </a:t>
            </a:r>
            <a:r>
              <a:rPr lang="en-US" dirty="0" smtClean="0"/>
              <a:t>guide to </a:t>
            </a:r>
            <a:r>
              <a:rPr lang="en-US" dirty="0"/>
              <a:t>developing the user </a:t>
            </a:r>
            <a:r>
              <a:rPr lang="en-US" dirty="0" smtClean="0"/>
              <a:t>interface</a:t>
            </a:r>
            <a:br>
              <a:rPr lang="en-US" dirty="0" smtClean="0"/>
            </a:br>
            <a:endParaRPr lang="en-US" dirty="0" smtClean="0"/>
          </a:p>
          <a:p>
            <a:pPr marL="342900" indent="-342900" algn="l">
              <a:buFont typeface="Arial" panose="020B0604020202020204" pitchFamily="34" charset="0"/>
              <a:buChar char="•"/>
            </a:pPr>
            <a:r>
              <a:rPr lang="en-US" b="1" dirty="0" smtClean="0"/>
              <a:t>ATTENTION</a:t>
            </a:r>
            <a:endParaRPr lang="en-US" b="1" dirty="0"/>
          </a:p>
          <a:p>
            <a:pPr marL="342900" indent="-342900" algn="l">
              <a:buFont typeface="Arial" panose="020B0604020202020204" pitchFamily="34" charset="0"/>
              <a:buChar char="•"/>
            </a:pPr>
            <a:r>
              <a:rPr lang="en-US" b="1" dirty="0" smtClean="0"/>
              <a:t>INTEREST</a:t>
            </a:r>
            <a:endParaRPr lang="en-US" b="1" dirty="0"/>
          </a:p>
          <a:p>
            <a:pPr marL="342900" indent="-342900" algn="l">
              <a:buFont typeface="Arial" panose="020B0604020202020204" pitchFamily="34" charset="0"/>
              <a:buChar char="•"/>
            </a:pPr>
            <a:r>
              <a:rPr lang="en-US" b="1" dirty="0" smtClean="0"/>
              <a:t>DESIRE</a:t>
            </a:r>
            <a:endParaRPr lang="en-US" b="1" dirty="0"/>
          </a:p>
          <a:p>
            <a:pPr marL="342900" indent="-342900" algn="l">
              <a:buFont typeface="Arial" panose="020B0604020202020204" pitchFamily="34" charset="0"/>
              <a:buChar char="•"/>
            </a:pPr>
            <a:r>
              <a:rPr lang="en-US" b="1" dirty="0" smtClean="0"/>
              <a:t>ACTION</a:t>
            </a:r>
            <a:endParaRPr lang="en-US" b="1" dirty="0"/>
          </a:p>
        </p:txBody>
      </p:sp>
    </p:spTree>
    <p:extLst>
      <p:ext uri="{BB962C8B-B14F-4D97-AF65-F5344CB8AC3E}">
        <p14:creationId xmlns:p14="http://schemas.microsoft.com/office/powerpoint/2010/main" val="290115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wipe(left)">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wipe(left)">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wipe(left)">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wipe(left)">
                                      <p:cBhvr>
                                        <p:cTn id="32"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docProps/app.xml><?xml version="1.0" encoding="utf-8"?>
<Properties xmlns="http://schemas.openxmlformats.org/officeDocument/2006/extended-properties" xmlns:vt="http://schemas.openxmlformats.org/officeDocument/2006/docPropsVTypes">
  <Template>TM03457496[[fn=Parallax]]</Template>
  <TotalTime>317</TotalTime>
  <Words>78</Words>
  <Application>Microsoft Office PowerPoint</Application>
  <PresentationFormat>Widescreen</PresentationFormat>
  <Paragraphs>46</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Corbel</vt:lpstr>
      <vt:lpstr>Helvetica</vt:lpstr>
      <vt:lpstr>Parallax</vt:lpstr>
      <vt:lpstr>PowerPoint Presentation</vt:lpstr>
      <vt:lpstr>Contents</vt:lpstr>
      <vt:lpstr>PowerPoint Presentation</vt:lpstr>
      <vt:lpstr>PowerPoint Presentation</vt:lpstr>
      <vt:lpstr>Evolutionary Site Rollout</vt:lpstr>
      <vt:lpstr>Strategy</vt:lpstr>
      <vt:lpstr>PowerPoint Presentation</vt:lpstr>
      <vt:lpstr>New Content</vt:lpstr>
      <vt:lpstr>Charting The Customer Journey</vt:lpstr>
      <vt:lpstr>PowerPoint Presentation</vt:lpstr>
      <vt:lpstr>Wireframes</vt:lpstr>
      <vt:lpstr>Mobile-Optimized Wireframes</vt:lpstr>
      <vt:lpstr>Future Plans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42</cp:revision>
  <dcterms:created xsi:type="dcterms:W3CDTF">2021-08-08T05:03:50Z</dcterms:created>
  <dcterms:modified xsi:type="dcterms:W3CDTF">2021-08-09T09:03:50Z</dcterms:modified>
</cp:coreProperties>
</file>